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92" r:id="rId2"/>
    <p:sldMasterId id="2147483670" r:id="rId3"/>
    <p:sldMasterId id="2147483681" r:id="rId4"/>
  </p:sldMasterIdLst>
  <p:notesMasterIdLst>
    <p:notesMasterId r:id="rId10"/>
  </p:notesMasterIdLst>
  <p:sldIdLst>
    <p:sldId id="2947" r:id="rId5"/>
    <p:sldId id="2948" r:id="rId6"/>
    <p:sldId id="2949" r:id="rId7"/>
    <p:sldId id="2950" r:id="rId8"/>
    <p:sldId id="2951"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7A3"/>
    <a:srgbClr val="5BC7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3" autoAdjust="0"/>
    <p:restoredTop sz="94660"/>
  </p:normalViewPr>
  <p:slideViewPr>
    <p:cSldViewPr snapToGrid="0">
      <p:cViewPr varScale="1">
        <p:scale>
          <a:sx n="110" d="100"/>
          <a:sy n="110" d="100"/>
        </p:scale>
        <p:origin x="126" y="390"/>
      </p:cViewPr>
      <p:guideLst>
        <p:guide orient="horz" pos="2184"/>
        <p:guide pos="384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137A7-233C-4615-B57F-82E12C2EF77C}"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6F9C8-7AB8-4F12-AC78-F03044600AAD}" type="slidenum">
              <a:rPr lang="en-US" smtClean="0"/>
              <a:t>‹#›</a:t>
            </a:fld>
            <a:endParaRPr lang="en-US"/>
          </a:p>
        </p:txBody>
      </p:sp>
    </p:spTree>
    <p:extLst>
      <p:ext uri="{BB962C8B-B14F-4D97-AF65-F5344CB8AC3E}">
        <p14:creationId xmlns:p14="http://schemas.microsoft.com/office/powerpoint/2010/main" val="1177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0298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4920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220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9248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00630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95322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5193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5633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2629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0082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4778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6759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7240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34008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61854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326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78906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89501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7418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4830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6671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0645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63030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39503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419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36790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60937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11800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62135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797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28876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20975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5987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45105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925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0907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7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121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9216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937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2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7448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5393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907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586AC80-CE68-4505-9396-D4D1E779E43D}"/>
              </a:ext>
            </a:extLst>
          </p:cNvPr>
          <p:cNvSpPr txBox="1">
            <a:spLocks/>
          </p:cNvSpPr>
          <p:nvPr/>
        </p:nvSpPr>
        <p:spPr>
          <a:xfrm>
            <a:off x="1482725" y="2141538"/>
            <a:ext cx="10709275" cy="4716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9600" b="1">
                <a:solidFill>
                  <a:srgbClr val="F36C25"/>
                </a:solidFill>
                <a:latin typeface="Eras Bold ITC" panose="020B0602030504020804" pitchFamily="34" charset="77"/>
              </a:rPr>
              <a:t>Week </a:t>
            </a:r>
            <a:r>
              <a:rPr lang="en-US" sz="9600" b="1" dirty="0">
                <a:solidFill>
                  <a:srgbClr val="F36C25"/>
                </a:solidFill>
                <a:latin typeface="Eras Bold ITC" panose="020B0602030504020804" pitchFamily="34" charset="77"/>
              </a:rPr>
              <a:t>Four</a:t>
            </a:r>
          </a:p>
          <a:p>
            <a:pPr marL="0" indent="0" algn="ctr">
              <a:buFont typeface="Arial" panose="020B0604020202020204" pitchFamily="34" charset="0"/>
              <a:buNone/>
            </a:pPr>
            <a:endParaRPr lang="en-US" sz="9600" b="1" dirty="0">
              <a:solidFill>
                <a:srgbClr val="F36C25"/>
              </a:solidFill>
              <a:latin typeface="Eras Bold ITC" panose="020B0602030504020804" pitchFamily="34" charset="77"/>
            </a:endParaRPr>
          </a:p>
        </p:txBody>
      </p:sp>
    </p:spTree>
    <p:custDataLst>
      <p:tags r:id="rId1"/>
    </p:custDataLst>
    <p:extLst>
      <p:ext uri="{BB962C8B-B14F-4D97-AF65-F5344CB8AC3E}">
        <p14:creationId xmlns:p14="http://schemas.microsoft.com/office/powerpoint/2010/main" val="359869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3055F1-6988-479C-B1CC-07DF74A638B7}"/>
              </a:ext>
            </a:extLst>
          </p:cNvPr>
          <p:cNvSpPr txBox="1"/>
          <p:nvPr/>
        </p:nvSpPr>
        <p:spPr>
          <a:xfrm>
            <a:off x="2076137" y="2151727"/>
            <a:ext cx="7285220" cy="2554545"/>
          </a:xfrm>
          <a:prstGeom prst="rect">
            <a:avLst/>
          </a:prstGeom>
          <a:noFill/>
        </p:spPr>
        <p:txBody>
          <a:bodyPr wrap="square">
            <a:spAutoFit/>
          </a:bodyPr>
          <a:lstStyle/>
          <a:p>
            <a:pPr rtl="0">
              <a:spcBef>
                <a:spcPts val="0"/>
              </a:spcBef>
              <a:spcAft>
                <a:spcPts val="0"/>
              </a:spcAft>
            </a:pPr>
            <a:r>
              <a:rPr lang="en-US" sz="3200" b="1" i="0" u="sng" dirty="0">
                <a:solidFill>
                  <a:schemeClr val="accent2"/>
                </a:solidFill>
                <a:effectLst/>
                <a:latin typeface="Eras Medium ITC" panose="020B0602030504020804" pitchFamily="34" charset="0"/>
              </a:rPr>
              <a:t>I can</a:t>
            </a:r>
            <a:r>
              <a:rPr lang="en-US" sz="3200" b="1" i="0" dirty="0">
                <a:solidFill>
                  <a:schemeClr val="accent2"/>
                </a:solidFill>
                <a:effectLst/>
                <a:latin typeface="Eras Medium ITC" panose="020B0602030504020804" pitchFamily="34" charset="0"/>
              </a:rPr>
              <a:t> </a:t>
            </a:r>
            <a:r>
              <a:rPr lang="en-US" sz="3200" b="0" i="0" u="none" strike="noStrike" dirty="0">
                <a:solidFill>
                  <a:srgbClr val="3FB7A3"/>
                </a:solidFill>
                <a:effectLst/>
                <a:latin typeface="Eras Medium ITC" panose="020B0602030504020804" pitchFamily="34" charset="0"/>
              </a:rPr>
              <a:t>understand different meditation techniques</a:t>
            </a:r>
          </a:p>
          <a:p>
            <a:pPr rtl="0">
              <a:spcBef>
                <a:spcPts val="0"/>
              </a:spcBef>
              <a:spcAft>
                <a:spcPts val="0"/>
              </a:spcAft>
            </a:pPr>
            <a:endParaRPr lang="en-US" sz="3200" dirty="0">
              <a:solidFill>
                <a:srgbClr val="3FB7A3"/>
              </a:solidFill>
              <a:effectLst/>
              <a:latin typeface="Eras Medium ITC" panose="020B0602030504020804" pitchFamily="34" charset="0"/>
            </a:endParaRPr>
          </a:p>
          <a:p>
            <a:pPr rtl="0">
              <a:spcBef>
                <a:spcPts val="0"/>
              </a:spcBef>
              <a:spcAft>
                <a:spcPts val="0"/>
              </a:spcAft>
            </a:pPr>
            <a:r>
              <a:rPr lang="en-US" sz="3200" b="1" i="0" u="sng" dirty="0">
                <a:solidFill>
                  <a:schemeClr val="accent2"/>
                </a:solidFill>
                <a:effectLst/>
                <a:latin typeface="Eras Medium ITC" panose="020B0602030504020804" pitchFamily="34" charset="0"/>
              </a:rPr>
              <a:t>I will</a:t>
            </a:r>
            <a:r>
              <a:rPr lang="en-US" sz="3200" i="0" dirty="0">
                <a:solidFill>
                  <a:schemeClr val="accent2"/>
                </a:solidFill>
                <a:effectLst/>
                <a:latin typeface="Eras Medium ITC" panose="020B0602030504020804" pitchFamily="34" charset="0"/>
              </a:rPr>
              <a:t> </a:t>
            </a:r>
            <a:r>
              <a:rPr lang="en-US" sz="3200" i="0" dirty="0">
                <a:solidFill>
                  <a:srgbClr val="3FB7A3"/>
                </a:solidFill>
                <a:effectLst/>
                <a:latin typeface="Eras Medium ITC" panose="020B0602030504020804" pitchFamily="34" charset="0"/>
              </a:rPr>
              <a:t>use meditation to deal with different situations</a:t>
            </a:r>
            <a:endParaRPr lang="en-US" sz="3200" dirty="0">
              <a:solidFill>
                <a:srgbClr val="3FB7A3"/>
              </a:solidFill>
              <a:effectLst/>
              <a:latin typeface="Eras Medium ITC" panose="020B0602030504020804" pitchFamily="34" charset="0"/>
            </a:endParaRPr>
          </a:p>
        </p:txBody>
      </p:sp>
    </p:spTree>
    <p:extLst>
      <p:ext uri="{BB962C8B-B14F-4D97-AF65-F5344CB8AC3E}">
        <p14:creationId xmlns:p14="http://schemas.microsoft.com/office/powerpoint/2010/main" val="3901007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8F31B7-1DC4-4A63-A9BF-BC7CCCB3E000}"/>
              </a:ext>
            </a:extLst>
          </p:cNvPr>
          <p:cNvSpPr txBox="1"/>
          <p:nvPr/>
        </p:nvSpPr>
        <p:spPr>
          <a:xfrm>
            <a:off x="2211049" y="1832309"/>
            <a:ext cx="9863528" cy="2677656"/>
          </a:xfrm>
          <a:prstGeom prst="rect">
            <a:avLst/>
          </a:prstGeom>
          <a:noFill/>
        </p:spPr>
        <p:txBody>
          <a:bodyPr wrap="square">
            <a:spAutoFit/>
          </a:bodyPr>
          <a:lstStyle/>
          <a:p>
            <a:pPr rtl="0">
              <a:spcBef>
                <a:spcPts val="0"/>
              </a:spcBef>
              <a:spcAft>
                <a:spcPts val="0"/>
              </a:spcAft>
            </a:pPr>
            <a:r>
              <a:rPr lang="en-US" sz="2800" b="0" i="0" u="none" strike="noStrike" dirty="0">
                <a:solidFill>
                  <a:srgbClr val="000000"/>
                </a:solidFill>
                <a:effectLst/>
                <a:latin typeface="Eras Medium ITC" panose="020B0602030504020804" pitchFamily="34" charset="0"/>
              </a:rPr>
              <a:t>Does anyone remember what it means to reflect? </a:t>
            </a:r>
            <a:endParaRPr lang="en-US" sz="2800" dirty="0">
              <a:effectLst/>
              <a:latin typeface="Eras Medium ITC" panose="020B0602030504020804" pitchFamily="34" charset="0"/>
            </a:endParaRPr>
          </a:p>
          <a:p>
            <a:pPr rtl="0">
              <a:spcBef>
                <a:spcPts val="0"/>
              </a:spcBef>
              <a:spcAft>
                <a:spcPts val="0"/>
              </a:spcAft>
            </a:pPr>
            <a:br>
              <a:rPr lang="en-US" sz="2800" dirty="0">
                <a:latin typeface="Eras Medium ITC" panose="020B0602030504020804" pitchFamily="34" charset="0"/>
              </a:rPr>
            </a:br>
            <a:r>
              <a:rPr lang="en-US" sz="2800" b="0" i="0" u="none" strike="noStrike" dirty="0">
                <a:solidFill>
                  <a:srgbClr val="000000"/>
                </a:solidFill>
                <a:effectLst/>
                <a:latin typeface="Eras Medium ITC" panose="020B0602030504020804" pitchFamily="34" charset="0"/>
              </a:rPr>
              <a:t>  </a:t>
            </a:r>
            <a:endParaRPr lang="en-US" sz="2800" dirty="0">
              <a:effectLst/>
              <a:latin typeface="Eras Medium ITC" panose="020B0602030504020804" pitchFamily="34" charset="0"/>
            </a:endParaRPr>
          </a:p>
          <a:p>
            <a:pPr rtl="0">
              <a:spcBef>
                <a:spcPts val="0"/>
              </a:spcBef>
              <a:spcAft>
                <a:spcPts val="0"/>
              </a:spcAft>
            </a:pPr>
            <a:br>
              <a:rPr lang="en-US" sz="2800" dirty="0">
                <a:latin typeface="Eras Medium ITC" panose="020B0602030504020804" pitchFamily="34" charset="0"/>
              </a:rPr>
            </a:br>
            <a:r>
              <a:rPr lang="en-US" sz="2800" b="0" i="0" u="none" strike="noStrike" dirty="0">
                <a:solidFill>
                  <a:srgbClr val="000000"/>
                </a:solidFill>
                <a:effectLst/>
                <a:latin typeface="Eras Medium ITC" panose="020B0602030504020804" pitchFamily="34" charset="0"/>
              </a:rPr>
              <a:t>What do you guys remember about other reflection activities we have done?</a:t>
            </a:r>
            <a:endParaRPr lang="en-US" sz="2800" dirty="0">
              <a:latin typeface="Eras Medium ITC" panose="020B0602030504020804" pitchFamily="34" charset="0"/>
            </a:endParaRPr>
          </a:p>
        </p:txBody>
      </p:sp>
    </p:spTree>
    <p:extLst>
      <p:ext uri="{BB962C8B-B14F-4D97-AF65-F5344CB8AC3E}">
        <p14:creationId xmlns:p14="http://schemas.microsoft.com/office/powerpoint/2010/main" val="802780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33FC70-494E-4EB8-9524-F9A8285CBA83}"/>
              </a:ext>
            </a:extLst>
          </p:cNvPr>
          <p:cNvSpPr txBox="1"/>
          <p:nvPr/>
        </p:nvSpPr>
        <p:spPr>
          <a:xfrm>
            <a:off x="4549515" y="1659285"/>
            <a:ext cx="7510072" cy="3539430"/>
          </a:xfrm>
          <a:prstGeom prst="rect">
            <a:avLst/>
          </a:prstGeom>
          <a:noFill/>
        </p:spPr>
        <p:txBody>
          <a:bodyPr wrap="square">
            <a:spAutoFit/>
          </a:bodyPr>
          <a:lstStyle/>
          <a:p>
            <a:pPr rtl="0">
              <a:spcBef>
                <a:spcPts val="0"/>
              </a:spcBef>
              <a:spcAft>
                <a:spcPts val="0"/>
              </a:spcAft>
            </a:pPr>
            <a:r>
              <a:rPr lang="en-US" sz="3200" b="0" i="0" u="none" strike="noStrike" dirty="0">
                <a:solidFill>
                  <a:srgbClr val="000000"/>
                </a:solidFill>
                <a:effectLst/>
                <a:latin typeface="Eras Medium ITC" panose="020B0602030504020804" pitchFamily="34" charset="0"/>
              </a:rPr>
              <a:t>Remember, when we reflect, it can be just like looking in a mirror.  We must think about what we have done, what we have said, and how it has changed our day.  Reflecting on this tactic might be harder since we don’t have a journal to look back on.</a:t>
            </a:r>
            <a:endParaRPr lang="en-US" sz="3200" dirty="0">
              <a:effectLst/>
              <a:latin typeface="Eras Medium ITC" panose="020B0602030504020804" pitchFamily="34" charset="0"/>
            </a:endParaRPr>
          </a:p>
        </p:txBody>
      </p:sp>
    </p:spTree>
    <p:extLst>
      <p:ext uri="{BB962C8B-B14F-4D97-AF65-F5344CB8AC3E}">
        <p14:creationId xmlns:p14="http://schemas.microsoft.com/office/powerpoint/2010/main" val="329366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69C27-2780-4178-99FC-ED9A004F409C}"/>
              </a:ext>
            </a:extLst>
          </p:cNvPr>
          <p:cNvSpPr txBox="1"/>
          <p:nvPr/>
        </p:nvSpPr>
        <p:spPr>
          <a:xfrm>
            <a:off x="1978700" y="762629"/>
            <a:ext cx="9920991" cy="5332742"/>
          </a:xfrm>
          <a:prstGeom prst="rect">
            <a:avLst/>
          </a:prstGeom>
          <a:noFill/>
        </p:spPr>
        <p:txBody>
          <a:bodyPr wrap="square">
            <a:spAutoFit/>
          </a:bodyPr>
          <a:lstStyle/>
          <a:p>
            <a:r>
              <a:rPr lang="en-US" sz="2400" b="0" i="0" u="none" strike="noStrike" dirty="0">
                <a:solidFill>
                  <a:srgbClr val="000000"/>
                </a:solidFill>
                <a:effectLst/>
                <a:latin typeface="Eras Medium ITC" panose="020B0602030504020804" pitchFamily="34" charset="0"/>
              </a:rPr>
              <a:t>Today, we are going to </a:t>
            </a:r>
            <a:r>
              <a:rPr lang="en-US" sz="2400" dirty="0">
                <a:solidFill>
                  <a:srgbClr val="000000"/>
                </a:solidFill>
                <a:latin typeface="Eras Medium ITC" panose="020B0602030504020804" pitchFamily="34" charset="0"/>
              </a:rPr>
              <a:t>focus on another type of meditation.</a:t>
            </a:r>
            <a:endParaRPr lang="en-US" sz="2400" dirty="0">
              <a:effectLst/>
              <a:latin typeface="Eras Medium ITC" panose="020B0602030504020804" pitchFamily="34" charset="0"/>
            </a:endParaRPr>
          </a:p>
          <a:p>
            <a:pPr rtl="0">
              <a:spcBef>
                <a:spcPts val="0"/>
              </a:spcBef>
              <a:spcAft>
                <a:spcPts val="0"/>
              </a:spcAft>
            </a:pPr>
            <a:endParaRPr lang="en-US" sz="2400" dirty="0">
              <a:effectLst/>
              <a:latin typeface="Eras Medium ITC" panose="020B0602030504020804" pitchFamily="34" charset="0"/>
            </a:endParaRPr>
          </a:p>
          <a:p>
            <a:pPr marL="0" marR="0">
              <a:lnSpc>
                <a:spcPct val="115000"/>
              </a:lnSpc>
              <a:spcBef>
                <a:spcPts val="200"/>
              </a:spcBef>
              <a:spcAft>
                <a:spcPts val="750"/>
              </a:spcAft>
            </a:pPr>
            <a:r>
              <a:rPr lang="en-US" sz="2800" b="0" dirty="0">
                <a:solidFill>
                  <a:srgbClr val="ED7D31"/>
                </a:solidFill>
                <a:effectLst/>
                <a:latin typeface="Eras Medium ITC" panose="020B0602030504020804" pitchFamily="34" charset="0"/>
                <a:ea typeface="Times New Roman" panose="02020603050405020304" pitchFamily="18" charset="0"/>
                <a:cs typeface="Arial" panose="020B0604020202020204" pitchFamily="34" charset="0"/>
              </a:rPr>
              <a:t>Kindness meditation</a:t>
            </a:r>
            <a:endParaRPr lang="en-US" sz="2800" b="1" dirty="0">
              <a:solidFill>
                <a:srgbClr val="2F5496"/>
              </a:solidFill>
              <a:effectLst/>
              <a:latin typeface="Eras Medium ITC" panose="020B0602030504020804" pitchFamily="34" charset="0"/>
              <a:ea typeface="Calibri" panose="020F0502020204030204" pitchFamily="34" charset="0"/>
              <a:cs typeface="Arial" panose="020B0604020202020204" pitchFamily="34" charset="0"/>
            </a:endParaRPr>
          </a:p>
          <a:p>
            <a:pPr marL="0" marR="0" algn="l"/>
            <a:r>
              <a:rPr lang="en-US" sz="2800" dirty="0">
                <a:solidFill>
                  <a:srgbClr val="333333"/>
                </a:solidFill>
                <a:effectLst/>
                <a:latin typeface="Eras Medium ITC" panose="020B0602030504020804" pitchFamily="34" charset="0"/>
                <a:ea typeface="Calibri" panose="020F0502020204030204" pitchFamily="34" charset="0"/>
                <a:cs typeface="Arial" panose="020B0604020202020204" pitchFamily="34" charset="0"/>
              </a:rPr>
              <a:t>Once you’ve regulated your breathing, focus on generating feelings of kindness and compassion towards yourself and others. Think of someone you are grateful to have in your life, or something you love about yourself. The result of this is that the more you practice this mediation, the more joy and happiness you will experience.</a:t>
            </a:r>
          </a:p>
          <a:p>
            <a:pPr marL="0" marR="0" algn="l"/>
            <a:endParaRPr lang="en-US" sz="2800" dirty="0">
              <a:effectLst/>
              <a:latin typeface="Eras Medium ITC" panose="020B0602030504020804" pitchFamily="34" charset="0"/>
              <a:ea typeface="Calibri" panose="020F0502020204030204" pitchFamily="34" charset="0"/>
              <a:cs typeface="Arial" panose="020B0604020202020204" pitchFamily="34" charset="0"/>
            </a:endParaRPr>
          </a:p>
          <a:p>
            <a:pPr marL="0" marR="0" algn="l"/>
            <a:r>
              <a:rPr lang="en-US" sz="2800" b="1" dirty="0">
                <a:solidFill>
                  <a:srgbClr val="333333"/>
                </a:solidFill>
                <a:effectLst/>
                <a:latin typeface="Eras Medium ITC" panose="020B0602030504020804" pitchFamily="34" charset="0"/>
                <a:ea typeface="Calibri" panose="020F0502020204030204" pitchFamily="34" charset="0"/>
                <a:cs typeface="Arial" panose="020B0604020202020204" pitchFamily="34" charset="0"/>
              </a:rPr>
              <a:t>This meditation will: </a:t>
            </a:r>
            <a:r>
              <a:rPr lang="en-US" sz="2800" dirty="0">
                <a:solidFill>
                  <a:srgbClr val="333333"/>
                </a:solidFill>
                <a:effectLst/>
                <a:latin typeface="Eras Medium ITC" panose="020B0602030504020804" pitchFamily="34" charset="0"/>
                <a:ea typeface="Calibri" panose="020F0502020204030204" pitchFamily="34" charset="0"/>
                <a:cs typeface="Arial" panose="020B0604020202020204" pitchFamily="34" charset="0"/>
              </a:rPr>
              <a:t>Increase your mood and increase feelings of purpose and self-acceptance.</a:t>
            </a:r>
            <a:endParaRPr lang="en-US" sz="2800" dirty="0">
              <a:effectLst/>
              <a:latin typeface="Eras Medium ITC" panose="020B06020305040208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44230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eek 1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ek 2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eek 3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eek 4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2803</TotalTime>
  <Words>188</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vt:i4>
      </vt:variant>
    </vt:vector>
  </HeadingPairs>
  <TitlesOfParts>
    <vt:vector size="13" baseType="lpstr">
      <vt:lpstr>Arial</vt:lpstr>
      <vt:lpstr>Calibri</vt:lpstr>
      <vt:lpstr>Eras Bold ITC</vt:lpstr>
      <vt:lpstr>Eras Medium ITC</vt:lpstr>
      <vt:lpstr>Week 1 Backgrounds</vt:lpstr>
      <vt:lpstr>Week 2 Backgrounds</vt:lpstr>
      <vt:lpstr>Week 3 Backgrounds</vt:lpstr>
      <vt:lpstr>Week 4 Backgrounds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Dowdee</dc:creator>
  <cp:lastModifiedBy>Scott Dowdee</cp:lastModifiedBy>
  <cp:revision>35</cp:revision>
  <dcterms:created xsi:type="dcterms:W3CDTF">2021-03-23T18:25:43Z</dcterms:created>
  <dcterms:modified xsi:type="dcterms:W3CDTF">2022-05-13T20:25:34Z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D0A50F5F-160A-4464-B4CF-A2503EF0D441</vt:lpwstr>
  </property>
  <property fmtid="{D5CDD505-2E9C-101B-9397-08002B2CF9AE}" pid="3" name="ArticulatePath">
    <vt:lpwstr>H360 - M - Wk4 - 0.Leader Slides</vt:lpwstr>
  </property>
</Properties>
</file>